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12192000"/>
  <p:notesSz cx="6858000" cy="9144000"/>
  <p:embeddedFontLs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iL+MMc7qD5nxidB0faRzsP8Erv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font" Target="fonts/OpenSans-italic.fntdata"/><Relationship Id="rId23" Type="http://schemas.openxmlformats.org/officeDocument/2006/relationships/slide" Target="slides/slide16.xml"/><Relationship Id="rId45" Type="http://schemas.openxmlformats.org/officeDocument/2006/relationships/font" Target="fonts/OpenSans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8" Type="http://customschemas.google.com/relationships/presentationmetadata" Target="metadata"/><Relationship Id="rId25" Type="http://schemas.openxmlformats.org/officeDocument/2006/relationships/slide" Target="slides/slide18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8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1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2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7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8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9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0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0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1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2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72"/>
            <a:ext cx="12192000" cy="685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>
            <a:off x="609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1" name="Google Shape;71;p49"/>
          <p:cNvSpPr txBox="1"/>
          <p:nvPr>
            <p:ph idx="2" type="body"/>
          </p:nvPr>
        </p:nvSpPr>
        <p:spPr>
          <a:xfrm>
            <a:off x="6197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>
            <a:off x="609604" y="153511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7" name="Google Shape;77;p50"/>
          <p:cNvSpPr txBox="1"/>
          <p:nvPr>
            <p:ph idx="2" type="body"/>
          </p:nvPr>
        </p:nvSpPr>
        <p:spPr>
          <a:xfrm>
            <a:off x="609604" y="2174878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78" name="Google Shape;78;p50"/>
          <p:cNvSpPr txBox="1"/>
          <p:nvPr>
            <p:ph idx="3" type="body"/>
          </p:nvPr>
        </p:nvSpPr>
        <p:spPr>
          <a:xfrm>
            <a:off x="6193371" y="153511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9" name="Google Shape;79;p50"/>
          <p:cNvSpPr txBox="1"/>
          <p:nvPr>
            <p:ph idx="4" type="body"/>
          </p:nvPr>
        </p:nvSpPr>
        <p:spPr>
          <a:xfrm>
            <a:off x="6193371" y="2174878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2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3"/>
          <p:cNvSpPr txBox="1"/>
          <p:nvPr>
            <p:ph type="title"/>
          </p:nvPr>
        </p:nvSpPr>
        <p:spPr>
          <a:xfrm>
            <a:off x="609605" y="273052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3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41642" lvl="0" marL="457200" algn="l">
              <a:spcBef>
                <a:spcPts val="671"/>
              </a:spcBef>
              <a:spcAft>
                <a:spcPts val="0"/>
              </a:spcAft>
              <a:buClr>
                <a:schemeClr val="dk1"/>
              </a:buClr>
              <a:buSzPts val="3355"/>
              <a:buFont typeface="Arial"/>
              <a:buChar char="•"/>
              <a:defRPr sz="3355"/>
            </a:lvl1pPr>
            <a:lvl2pPr indent="-412877" lvl="1" marL="9144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–"/>
              <a:defRPr sz="2902"/>
            </a:lvl2pPr>
            <a:lvl3pPr indent="-384047" lvl="2" marL="13716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3pPr>
            <a:lvl4pPr indent="-361061" lvl="3" marL="18288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4pPr>
            <a:lvl5pPr indent="-361060" lvl="4" marL="22860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5pPr>
            <a:lvl6pPr indent="-361060" lvl="5" marL="27432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6pPr>
            <a:lvl7pPr indent="-361060" lvl="6" marL="3200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7pPr>
            <a:lvl8pPr indent="-361060" lvl="7" marL="3657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8pPr>
            <a:lvl9pPr indent="-361060" lvl="8" marL="41148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9pPr>
          </a:lstStyle>
          <a:p/>
        </p:txBody>
      </p:sp>
      <p:sp>
        <p:nvSpPr>
          <p:cNvPr id="92" name="Google Shape;92;p53"/>
          <p:cNvSpPr txBox="1"/>
          <p:nvPr>
            <p:ph idx="2" type="body"/>
          </p:nvPr>
        </p:nvSpPr>
        <p:spPr>
          <a:xfrm>
            <a:off x="609605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3" name="Google Shape;93;p53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3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9" name="Google Shape;99;p54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4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5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55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6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6"/>
          <p:cNvSpPr txBox="1"/>
          <p:nvPr>
            <p:ph idx="1" type="body"/>
          </p:nvPr>
        </p:nvSpPr>
        <p:spPr>
          <a:xfrm rot="5400000">
            <a:off x="3733006" y="-1618455"/>
            <a:ext cx="47259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56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7"/>
          <p:cNvSpPr txBox="1"/>
          <p:nvPr>
            <p:ph type="title"/>
          </p:nvPr>
        </p:nvSpPr>
        <p:spPr>
          <a:xfrm rot="5400000">
            <a:off x="7165186" y="1779853"/>
            <a:ext cx="6148388" cy="275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7"/>
          <p:cNvSpPr txBox="1"/>
          <p:nvPr>
            <p:ph idx="1" type="body"/>
          </p:nvPr>
        </p:nvSpPr>
        <p:spPr>
          <a:xfrm rot="5400000">
            <a:off x="1556015" y="-872331"/>
            <a:ext cx="6148388" cy="8058151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57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8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8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39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9"/>
          <p:cNvSpPr/>
          <p:nvPr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9"/>
          <p:cNvSpPr/>
          <p:nvPr/>
        </p:nvSpPr>
        <p:spPr>
          <a:xfrm>
            <a:off x="8649789" y="6297695"/>
            <a:ext cx="6129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9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9"/>
          <p:cNvSpPr/>
          <p:nvPr/>
        </p:nvSpPr>
        <p:spPr>
          <a:xfrm>
            <a:off x="3591855" y="6466972"/>
            <a:ext cx="38924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UNIVERZITET METROPOLITAN,</a:t>
            </a: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Beograd   /   Kopiranje i umnožavanje nije dozvoljeno.</a:t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9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59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9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0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7" name="Google Shape;127;p60"/>
          <p:cNvSpPr txBox="1"/>
          <p:nvPr>
            <p:ph idx="2" type="body"/>
          </p:nvPr>
        </p:nvSpPr>
        <p:spPr>
          <a:xfrm>
            <a:off x="6197600" y="1600201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8" name="Google Shape;128;p60"/>
          <p:cNvSpPr txBox="1"/>
          <p:nvPr>
            <p:ph idx="3" type="body"/>
          </p:nvPr>
        </p:nvSpPr>
        <p:spPr>
          <a:xfrm>
            <a:off x="6197600" y="3938591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60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60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0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0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1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1"/>
          <p:cNvSpPr txBox="1"/>
          <p:nvPr>
            <p:ph idx="2" type="body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2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2"/>
          <p:cNvSpPr txBox="1"/>
          <p:nvPr>
            <p:ph idx="3" type="body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idx="4" type="body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" type="subTitle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None/>
              <a:defRPr/>
            </a:lvl1pPr>
            <a:lvl2pPr lvl="1" algn="ctr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/>
            </a:lvl2pPr>
            <a:lvl3pPr lvl="2" algn="ctr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/>
            </a:lvl3pPr>
            <a:lvl4pPr lvl="3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4pPr>
            <a:lvl5pPr lvl="4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5pPr>
            <a:lvl6pPr lvl="5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6pPr>
            <a:lvl7pPr lvl="6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7pPr>
            <a:lvl8pPr lvl="7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8pPr>
            <a:lvl9pPr lvl="8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17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8"/>
          <p:cNvSpPr txBox="1"/>
          <p:nvPr>
            <p:ph idx="1" type="body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/>
            </a:lvl1pPr>
            <a:lvl2pPr indent="-228600" lvl="1" marL="914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/>
            </a:lvl2pPr>
            <a:lvl3pPr indent="-228600" lvl="2" marL="1371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/>
            </a:lvl3pPr>
            <a:lvl4pPr indent="-228600" lvl="3" marL="18288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4pPr>
            <a:lvl5pPr indent="-228600" lvl="4" marL="22860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5pPr>
            <a:lvl6pPr indent="-228600" lvl="5" marL="2743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6pPr>
            <a:lvl7pPr indent="-228600" lvl="6" marL="32004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7pPr>
            <a:lvl8pPr indent="-228600" lvl="7" marL="3657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8pPr>
            <a:lvl9pPr indent="-228600" lvl="8" marL="41148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2.png"/><Relationship Id="rId4" Type="http://schemas.openxmlformats.org/officeDocument/2006/relationships/theme" Target="../theme/theme1.xml"/><Relationship Id="rId5" Type="http://schemas.openxmlformats.org/officeDocument/2006/relationships/vmlDrawing" Target="../drawings/vmlDrawing1.v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777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" name="Google Shape;44;p44"/>
          <p:cNvGraphicFramePr/>
          <p:nvPr/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>
              <mc:Choice Requires="v">
                <p:oleObj r:id="rId1" imgH="6858000" imgW="12196233" progId="Photoshop.Image.13" spid="_x0000_s1">
                  <p:embed/>
                </p:oleObj>
              </mc:Choice>
              <mc:Fallback>
                <p:oleObj r:id="rId2" imgH="6858000" imgW="12196233" progId="Photoshop.Image.13">
                  <p:embed/>
                  <p:pic>
                    <p:nvPicPr>
                      <p:cNvPr id="44" name="Google Shape;44;p44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b="0" i="0" sz="290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1319" lvl="1" marL="914400" marR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–"/>
              <a:defRPr b="0" i="0" sz="27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4047" lvl="2" marL="1371600" marR="0" rtl="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b="0" i="0" sz="244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061" lvl="3" marL="18288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060" lvl="4" marL="22860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060" lvl="5" marL="27432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060" lvl="6" marL="32004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060" lvl="7" marL="36576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060" lvl="8" marL="41148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Footer" id="47" name="Google Shape;47;p45"/>
          <p:cNvPicPr preferRelativeResize="0"/>
          <p:nvPr/>
        </p:nvPicPr>
        <p:blipFill rotWithShape="1">
          <a:blip r:embed="rId1">
            <a:alphaModFix/>
          </a:blip>
          <a:srcRect b="0" l="0" r="1666" t="0"/>
          <a:stretch/>
        </p:blipFill>
        <p:spPr>
          <a:xfrm>
            <a:off x="5" y="6296027"/>
            <a:ext cx="12187767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EADER" id="49" name="Google Shape;4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90625"/>
            <a:ext cx="12192000" cy="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5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5"/>
          <p:cNvSpPr/>
          <p:nvPr/>
        </p:nvSpPr>
        <p:spPr>
          <a:xfrm>
            <a:off x="514355" y="6383338"/>
            <a:ext cx="38608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7275" lIns="94575" spcFirstLastPara="1" rIns="94575" wrap="square" tIns="47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© UNIVERZITET METROPOLITAN,</a:t>
            </a:r>
            <a:r>
              <a:rPr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Beograd</a:t>
            </a:r>
            <a:endParaRPr b="1" sz="997">
              <a:solidFill>
                <a:srgbClr val="A705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7">
                <a:solidFill>
                  <a:srgbClr val="A7053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2724831" y="3939674"/>
            <a:ext cx="67422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Oznaka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CS230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Naziv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Distribuirani sistemi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Predavanje: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#01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Predavač: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Doc. dr Nemanja Zdravković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Školska godina: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2023/2024. jesenji semestar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641165" y="2429820"/>
            <a:ext cx="1090971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Python: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Funkcijsko zatvorenje, dekora</a:t>
            </a:r>
            <a:r>
              <a:rPr b="1"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i, Flask paket</a:t>
            </a:r>
            <a:endParaRPr b="1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 txBox="1"/>
          <p:nvPr>
            <p:ph idx="1" type="body"/>
          </p:nvPr>
        </p:nvSpPr>
        <p:spPr>
          <a:xfrm>
            <a:off x="866774" y="1143000"/>
            <a:ext cx="1048702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Dekorator</a:t>
            </a:r>
            <a:r>
              <a:rPr lang="en-US"/>
              <a:t> (</a:t>
            </a:r>
            <a:r>
              <a:rPr i="1" lang="en-US"/>
              <a:t>decorator</a:t>
            </a:r>
            <a:r>
              <a:rPr lang="en-US"/>
              <a:t>) jeste šablon projektovanja u Python programskom jeziku koji omogućava korisniku da doda novu funkcionalnost postojećem objektu a da ne menja njegovu strukturu.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Dekoratori se obično javljaju pre definisanja funkcije za koju treba uraditi dekorator.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Dekoratori se najčešće koriste pri razvoju veb aplikacije korišćenjem Flask paketa ili Django radnog okvira.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Dekoratori se konstruišu slično kao funkcije zatvorenja, s tim što se spoljašnjoj funkciji prosleđuje kao parametar funkcija.</a:t>
            </a:r>
            <a:endParaRPr/>
          </a:p>
        </p:txBody>
      </p:sp>
      <p:sp>
        <p:nvSpPr>
          <p:cNvPr id="214" name="Google Shape;214;p1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Dekoratori u Python jeziku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idx="1" type="body"/>
          </p:nvPr>
        </p:nvSpPr>
        <p:spPr>
          <a:xfrm>
            <a:off x="866774" y="1143000"/>
            <a:ext cx="576915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Primer #1: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dekorator koji štampa "Dodatna funkcionalnost" pre izvršenja originalne funkcije.</a:t>
            </a:r>
            <a:endParaRPr/>
          </a:p>
        </p:txBody>
      </p:sp>
      <p:sp>
        <p:nvSpPr>
          <p:cNvPr id="222" name="Google Shape;222;p1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Dekoratori u Python jeziku</a:t>
            </a:r>
            <a:endParaRPr b="1"/>
          </a:p>
        </p:txBody>
      </p:sp>
      <p:sp>
        <p:nvSpPr>
          <p:cNvPr id="223" name="Google Shape;223;p11"/>
          <p:cNvSpPr txBox="1"/>
          <p:nvPr/>
        </p:nvSpPr>
        <p:spPr>
          <a:xfrm>
            <a:off x="7179650" y="1383804"/>
            <a:ext cx="4174150" cy="2677656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primer za dekoratore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decorator_function(original_function):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wrapper_function():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print('Dodatna funkcionalnost')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original_function()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wrapper_function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display():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print("Display funkcija pokrenuta")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decorated_display = decorator_function(display)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decorated_display()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>
            <p:ph idx="1" type="body"/>
          </p:nvPr>
        </p:nvSpPr>
        <p:spPr>
          <a:xfrm>
            <a:off x="866774" y="1143000"/>
            <a:ext cx="576915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Pri konstrukciji dekoratora, treba obratiti pažnju na oblik originalne funkcije.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Neke funkcije mogu se pozivati bez argumenata, dok se druge moraju pozvati sa argumentima i/ili ključnim rečima.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Konvencija jeste pisati argumente i ključne reči kao </a:t>
            </a:r>
            <a:r>
              <a:rPr b="1" lang="en-US"/>
              <a:t>args</a:t>
            </a:r>
            <a:r>
              <a:rPr lang="en-US"/>
              <a:t> i </a:t>
            </a:r>
            <a:r>
              <a:rPr b="1" lang="en-US"/>
              <a:t>kwargs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Zbog toga, prilikom definisanja unutrašnje funkcije, potrebno je navesti argumente i ključne reči koje bi primila originalna funkcija.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Na ovaj način moguće je pozvati bilo koju funkciju u dekorator.</a:t>
            </a:r>
            <a:endParaRPr/>
          </a:p>
        </p:txBody>
      </p:sp>
      <p:sp>
        <p:nvSpPr>
          <p:cNvPr id="231" name="Google Shape;231;p1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Dekoratori u Python jeziku</a:t>
            </a:r>
            <a:endParaRPr b="1"/>
          </a:p>
        </p:txBody>
      </p:sp>
      <p:sp>
        <p:nvSpPr>
          <p:cNvPr id="232" name="Google Shape;232;p12"/>
          <p:cNvSpPr txBox="1"/>
          <p:nvPr/>
        </p:nvSpPr>
        <p:spPr>
          <a:xfrm>
            <a:off x="7179650" y="1383804"/>
            <a:ext cx="4174150" cy="2862322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outer_func(orig_func):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inner_func(*args, **kwargs):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dodatna funkcionalnost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orig_func(*args, **kwargs)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dodatna funkcionalnost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# 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inner_func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 txBox="1"/>
          <p:nvPr>
            <p:ph idx="1" type="body"/>
          </p:nvPr>
        </p:nvSpPr>
        <p:spPr>
          <a:xfrm>
            <a:off x="866775" y="1143000"/>
            <a:ext cx="414557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Pozivanje dekoratora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Dekorator se poziva tako što se pre definicije originalne funkcije napiše ime spoljašnje funkcije sa znakom @:</a:t>
            </a:r>
            <a:endParaRPr/>
          </a:p>
        </p:txBody>
      </p:sp>
      <p:sp>
        <p:nvSpPr>
          <p:cNvPr id="240" name="Google Shape;240;p1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Dekoratori u Python jeziku</a:t>
            </a:r>
            <a:endParaRPr b="1"/>
          </a:p>
        </p:txBody>
      </p:sp>
      <p:sp>
        <p:nvSpPr>
          <p:cNvPr id="241" name="Google Shape;241;p13"/>
          <p:cNvSpPr txBox="1"/>
          <p:nvPr/>
        </p:nvSpPr>
        <p:spPr>
          <a:xfrm>
            <a:off x="866775" y="3897880"/>
            <a:ext cx="4174150" cy="64633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@outer_func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orig_func(*args, **kwargs):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# ...</a:t>
            </a:r>
            <a:endParaRPr/>
          </a:p>
        </p:txBody>
      </p:sp>
      <p:sp>
        <p:nvSpPr>
          <p:cNvPr id="242" name="Google Shape;242;p13"/>
          <p:cNvSpPr txBox="1"/>
          <p:nvPr/>
        </p:nvSpPr>
        <p:spPr>
          <a:xfrm>
            <a:off x="7151075" y="1840429"/>
            <a:ext cx="4174150" cy="2677656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primer za dekoratore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decorator_function(original_function):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wrapper_function():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print('Dodatna funkcionalnost od dekoratora.')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return original_function()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wrapper_function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@decorator_function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display():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print("Display funkcija je pokrenuta.")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Sadržaj:</a:t>
            </a:r>
            <a:endParaRPr b="1"/>
          </a:p>
        </p:txBody>
      </p:sp>
      <p:sp>
        <p:nvSpPr>
          <p:cNvPr id="248" name="Google Shape;248;p14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Funkcijsko zatvorenje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Dekoratori u Python jeziku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b="1" lang="en-US"/>
              <a:t>Flask paket i izrada jednostavne web aplikacije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"/>
          <p:cNvSpPr txBox="1"/>
          <p:nvPr>
            <p:ph idx="1" type="body"/>
          </p:nvPr>
        </p:nvSpPr>
        <p:spPr>
          <a:xfrm>
            <a:off x="866774" y="1143000"/>
            <a:ext cx="612018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Python programski jezik poseduje mnogo paketa za razvoj veb aplikacija, koji se nazivaju i radnim okvirima. Najpoznatiji su </a:t>
            </a:r>
            <a:r>
              <a:rPr b="1" lang="en-US"/>
              <a:t>Django</a:t>
            </a:r>
            <a:r>
              <a:rPr lang="en-US"/>
              <a:t>, </a:t>
            </a:r>
            <a:r>
              <a:rPr b="1" lang="en-US"/>
              <a:t>Pyramid</a:t>
            </a:r>
            <a:r>
              <a:rPr lang="en-US"/>
              <a:t>, </a:t>
            </a:r>
            <a:r>
              <a:rPr b="1" lang="en-US"/>
              <a:t>Tornado</a:t>
            </a:r>
            <a:r>
              <a:rPr lang="en-US"/>
              <a:t>, i </a:t>
            </a:r>
            <a:r>
              <a:rPr b="1" lang="en-US"/>
              <a:t>Flask</a:t>
            </a:r>
            <a:r>
              <a:rPr lang="en-US"/>
              <a:t>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u="sng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Flask</a:t>
            </a:r>
            <a:r>
              <a:rPr lang="en-US"/>
              <a:t> predstavlja mikroservisno okruženje za razvoj veb aplikacija u Python programskom jeziku.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Flask, budući da je mikroservis, ne zahteva dodatne biblioteke ili alate.</a:t>
            </a:r>
            <a:endParaRPr/>
          </a:p>
        </p:txBody>
      </p:sp>
      <p:sp>
        <p:nvSpPr>
          <p:cNvPr id="256" name="Google Shape;256;p1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Flask paket</a:t>
            </a:r>
            <a:endParaRPr b="1"/>
          </a:p>
        </p:txBody>
      </p:sp>
      <p:pic>
        <p:nvPicPr>
          <p:cNvPr id="257" name="Google Shape;2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5823" y="1143000"/>
            <a:ext cx="4166551" cy="16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 txBox="1"/>
          <p:nvPr>
            <p:ph idx="1" type="body"/>
          </p:nvPr>
        </p:nvSpPr>
        <p:spPr>
          <a:xfrm>
            <a:off x="866774" y="1143000"/>
            <a:ext cx="456101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Instalacija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Kao i ostali paket, Flask se instalira preko pip-a: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Kada se instalira paket, instaliraće se i Jinja2 paket koji dolazi uz Flask i predstavlja endžin za šablone veb aplikacija u Python-u.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Jinja2 notacija koristiće se u sklopu Flask aplikacija.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5" name="Google Shape;265;p1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Flask paket</a:t>
            </a:r>
            <a:endParaRPr b="1"/>
          </a:p>
        </p:txBody>
      </p:sp>
      <p:pic>
        <p:nvPicPr>
          <p:cNvPr id="266" name="Google Shape;2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5823" y="1143000"/>
            <a:ext cx="4166551" cy="16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6"/>
          <p:cNvSpPr txBox="1"/>
          <p:nvPr/>
        </p:nvSpPr>
        <p:spPr>
          <a:xfrm>
            <a:off x="866774" y="2560156"/>
            <a:ext cx="4174150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 install flask</a:t>
            </a:r>
            <a:endParaRPr/>
          </a:p>
        </p:txBody>
      </p:sp>
      <p:pic>
        <p:nvPicPr>
          <p:cNvPr id="268" name="Google Shape;2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1908" y="3505994"/>
            <a:ext cx="6318738" cy="155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/>
          <p:nvPr>
            <p:ph idx="1" type="body"/>
          </p:nvPr>
        </p:nvSpPr>
        <p:spPr>
          <a:xfrm>
            <a:off x="866774" y="1143000"/>
            <a:ext cx="456101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Minimalna flask aplikacija se može naći na veb stranici Flask projekta, na </a:t>
            </a:r>
            <a:r>
              <a:rPr b="1" lang="en-US"/>
              <a:t>Quickstart</a:t>
            </a:r>
            <a:r>
              <a:rPr lang="en-US"/>
              <a:t> stranici.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Ovaj kod, kao i njegova proširenja, koristiće se za opisivanje paketa.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76" name="Google Shape;276;p1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Flask paket</a:t>
            </a:r>
            <a:endParaRPr b="1"/>
          </a:p>
        </p:txBody>
      </p:sp>
      <p:pic>
        <p:nvPicPr>
          <p:cNvPr id="277" name="Google Shape;27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8054" y="110699"/>
            <a:ext cx="2295746" cy="89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7"/>
          <p:cNvSpPr txBox="1"/>
          <p:nvPr/>
        </p:nvSpPr>
        <p:spPr>
          <a:xfrm>
            <a:off x="866774" y="3216644"/>
            <a:ext cx="4174150" cy="120032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'Hello, World!'</a:t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5456359" y="1283362"/>
            <a:ext cx="6096000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Objašenjenje koda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Najpre je izvršen uvoz klase Flask iz paketa flask. Onda je napravljena instanca klase sa imenom </a:t>
            </a:r>
            <a:r>
              <a:rPr b="1"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__name__. 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Ova promenljiva je specijalna Python promenljiva i odnosi se na ime skripte. Podrazumevano ime prilikom pokretanja aplikacije jeste </a:t>
            </a:r>
            <a:r>
              <a:rPr b="1"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__main__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 četvrtom redu koda, napravljen je dekorator </a:t>
            </a:r>
            <a:r>
              <a:rPr b="1"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.route() 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sa parametrom ('/') koja govori o početnoj ruti veb aplikacije.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Definiše se funkcija </a:t>
            </a:r>
            <a:r>
              <a:rPr b="1"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hello_world()</a:t>
            </a: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koja će samo vratiti string "Hello, World!"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/>
          <p:nvPr>
            <p:ph idx="1" type="body"/>
          </p:nvPr>
        </p:nvSpPr>
        <p:spPr>
          <a:xfrm>
            <a:off x="866774" y="1143000"/>
            <a:ext cx="501821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Kada se pokrene ovaj program, ne javljaju se greške, ali se ništa i ne dešava.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Potrebno je najpre podesiti Flask promenljivu u terminalu, u putanji gde se nalazi Python datoteka (ovde nazvana </a:t>
            </a:r>
            <a:r>
              <a:rPr b="1" lang="en-US"/>
              <a:t>hello.py</a:t>
            </a:r>
            <a:r>
              <a:rPr lang="en-US"/>
              <a:t>) ukucati:</a:t>
            </a:r>
            <a:endParaRPr/>
          </a:p>
        </p:txBody>
      </p:sp>
      <p:sp>
        <p:nvSpPr>
          <p:cNvPr id="287" name="Google Shape;287;p1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Flask paket</a:t>
            </a:r>
            <a:endParaRPr b="1"/>
          </a:p>
        </p:txBody>
      </p:sp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8054" y="110699"/>
            <a:ext cx="2295746" cy="899167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/>
        </p:nvSpPr>
        <p:spPr>
          <a:xfrm>
            <a:off x="866774" y="3896578"/>
            <a:ext cx="4174150" cy="1569660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windows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 FLASK_APP=hello.py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power shell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$env:FLASK_APP = "hello"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mac/linux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export FLASK_APP=hello.py</a:t>
            </a:r>
            <a:endParaRPr/>
          </a:p>
        </p:txBody>
      </p:sp>
      <p:pic>
        <p:nvPicPr>
          <p:cNvPr id="290" name="Google Shape;2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217" y="1283362"/>
            <a:ext cx="5660136" cy="3291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idx="1" type="body"/>
          </p:nvPr>
        </p:nvSpPr>
        <p:spPr>
          <a:xfrm>
            <a:off x="866774" y="1143000"/>
            <a:ext cx="105156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Da bi se razvile napredne veb aplikacije u Python jeziku korišćenjem Flask-a, potrebno je poznavati jezik za šablone Jinja.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Jezik za šablone (en. templating language) sadrži promenljive i logiku koja, kada se izvršava (ili renderuje u HTML), zamenjuje sa pravim vrednostima.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Jinja šabloni su jednostavne .html datoteke. Po konvenciji, u Flask projektima nalaze se u direktorijumu /templates.</a:t>
            </a:r>
            <a:endParaRPr/>
          </a:p>
        </p:txBody>
      </p:sp>
      <p:sp>
        <p:nvSpPr>
          <p:cNvPr id="298" name="Google Shape;298;p1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Jinja notacija za Python jezik</a:t>
            </a:r>
            <a:endParaRPr b="1"/>
          </a:p>
        </p:txBody>
      </p:sp>
      <p:pic>
        <p:nvPicPr>
          <p:cNvPr id="299" name="Google Shape;2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452" y="69559"/>
            <a:ext cx="2357028" cy="94281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9"/>
          <p:cNvSpPr txBox="1"/>
          <p:nvPr/>
        </p:nvSpPr>
        <p:spPr>
          <a:xfrm>
            <a:off x="1144365" y="4035048"/>
            <a:ext cx="4174150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pip install jinja2</a:t>
            </a:r>
            <a:endParaRPr/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1430" y="4377362"/>
            <a:ext cx="9946287" cy="162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Sadržaj:</a:t>
            </a:r>
            <a:endParaRPr b="1"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b="1" lang="en-US"/>
              <a:t>Funkcijsko zatvorenje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Dekoratori u Python jeziku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Flask paket i izrada jednostavne web aplikacije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0"/>
          <p:cNvSpPr txBox="1"/>
          <p:nvPr>
            <p:ph idx="1" type="body"/>
          </p:nvPr>
        </p:nvSpPr>
        <p:spPr>
          <a:xfrm>
            <a:off x="866774" y="1143000"/>
            <a:ext cx="491571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Paket Flask koristi Jinja2 notaciju za šablone prilikom generisanja HTML stranica.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Jinja2 šablon predstavlja tekstualnu datoteku. Jinja može generisati bilo koji tekstualni format (HTML, XML, CSV, LaTeX, i dr.). Jinja šablon ne poseduje sopstvenu ekstenziju već koristi neke od postojećih.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Jinja notacija poseduje tagove koji kontrolišu logiku šablona, i koji su inspirisani Django radnim okvirom za Python jezik. </a:t>
            </a:r>
            <a:endParaRPr/>
          </a:p>
        </p:txBody>
      </p:sp>
      <p:sp>
        <p:nvSpPr>
          <p:cNvPr id="309" name="Google Shape;309;p2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Jinja notacija za Python jezik</a:t>
            </a:r>
            <a:endParaRPr b="1"/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452" y="69559"/>
            <a:ext cx="2357028" cy="94281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/>
        </p:nvSpPr>
        <p:spPr>
          <a:xfrm>
            <a:off x="5677988" y="2371652"/>
            <a:ext cx="6244047" cy="3416320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 lang="en"&gt;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&lt;title&gt;My Webpage&lt;/title&gt;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&lt;ul id="navigation"&gt;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{% for item in navigation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&lt;li&gt;&lt;a href="{{ item.href }}"&gt;{{ item.caption }}&lt;/a&gt;&lt;/li&gt;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{% endfor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&lt;/ul&gt;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&lt;h1&gt;My Webpage&lt;/h1&gt;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{{ a_variable }}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{# a comment #}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>
            <a:off x="5633357" y="1368845"/>
            <a:ext cx="628867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 nastavku je minimalni Jinja šablon koji ilustruje osnovnu Jinja konfiguraciju: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/>
          <p:nvPr>
            <p:ph idx="1" type="body"/>
          </p:nvPr>
        </p:nvSpPr>
        <p:spPr>
          <a:xfrm>
            <a:off x="866774" y="1143000"/>
            <a:ext cx="1048702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Naredbe</a:t>
            </a:r>
            <a:r>
              <a:rPr lang="en-US"/>
              <a:t> (</a:t>
            </a:r>
            <a:r>
              <a:rPr i="1" lang="en-US"/>
              <a:t>statements</a:t>
            </a:r>
            <a:r>
              <a:rPr lang="en-US"/>
              <a:t>) se pišu između sledećih tagova: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Izrazi</a:t>
            </a:r>
            <a:r>
              <a:rPr lang="en-US"/>
              <a:t> (</a:t>
            </a:r>
            <a:r>
              <a:rPr i="1" lang="en-US"/>
              <a:t>expressions</a:t>
            </a:r>
            <a:r>
              <a:rPr lang="en-US"/>
              <a:t>) se pišu između sledećih tagova: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Komentari</a:t>
            </a:r>
            <a:r>
              <a:rPr lang="en-US"/>
              <a:t> (</a:t>
            </a:r>
            <a:r>
              <a:rPr i="1" lang="en-US"/>
              <a:t>comments</a:t>
            </a:r>
            <a:r>
              <a:rPr lang="en-US"/>
              <a:t>) se pišu između sledećih tagova: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Linijske naredbe </a:t>
            </a:r>
            <a:r>
              <a:rPr lang="en-US"/>
              <a:t>(</a:t>
            </a:r>
            <a:r>
              <a:rPr i="1" lang="en-US"/>
              <a:t>line statements</a:t>
            </a:r>
            <a:r>
              <a:rPr lang="en-US"/>
              <a:t>) se pišu između sledećih tagova: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0" name="Google Shape;320;p2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Jinja notacija za Python jezik</a:t>
            </a:r>
            <a:endParaRPr b="1"/>
          </a:p>
        </p:txBody>
      </p:sp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452" y="69559"/>
            <a:ext cx="2357028" cy="94281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 txBox="1"/>
          <p:nvPr/>
        </p:nvSpPr>
        <p:spPr>
          <a:xfrm>
            <a:off x="942703" y="1673528"/>
            <a:ext cx="1129937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{% ... %}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942703" y="2570832"/>
            <a:ext cx="1129937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{{ ... }}</a:t>
            </a:r>
            <a:endParaRPr/>
          </a:p>
        </p:txBody>
      </p:sp>
      <p:sp>
        <p:nvSpPr>
          <p:cNvPr id="324" name="Google Shape;324;p21"/>
          <p:cNvSpPr txBox="1"/>
          <p:nvPr/>
        </p:nvSpPr>
        <p:spPr>
          <a:xfrm>
            <a:off x="942702" y="3505994"/>
            <a:ext cx="1129937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{# ... #}</a:t>
            </a:r>
            <a:endParaRPr/>
          </a:p>
        </p:txBody>
      </p:sp>
      <p:sp>
        <p:nvSpPr>
          <p:cNvPr id="325" name="Google Shape;325;p21"/>
          <p:cNvSpPr txBox="1"/>
          <p:nvPr/>
        </p:nvSpPr>
        <p:spPr>
          <a:xfrm>
            <a:off x="942702" y="4410492"/>
            <a:ext cx="1129937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... ##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866773" y="1143000"/>
            <a:ext cx="474154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Kada se Jinja2 uvozi u Python, treba uraditi sledeće: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Ne uvozi se ceo jinja paket, već samo modul </a:t>
            </a:r>
            <a:r>
              <a:rPr b="1" lang="en-US" sz="2200"/>
              <a:t>Template</a:t>
            </a:r>
            <a:r>
              <a:rPr lang="en-US" sz="2200"/>
              <a:t> koji je potreban.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Najpre se pravi objekat klase Template koji kao argument može imati string sa nekim od Jinja tagova. Kada se izvršava (render-uje) Jinja šablon, potrebno je pozvati metodu </a:t>
            </a:r>
            <a:r>
              <a:rPr b="1" lang="en-US" sz="2200"/>
              <a:t>.render()</a:t>
            </a:r>
            <a:r>
              <a:rPr lang="en-US" sz="2200"/>
              <a:t>, sa argumentom koji daje vrednost nekom od korišćenih tagova.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3" name="Google Shape;333;p2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Jinja notacija za Python jezik</a:t>
            </a:r>
            <a:endParaRPr b="1"/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3452" y="69559"/>
            <a:ext cx="2357028" cy="94281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2"/>
          <p:cNvSpPr txBox="1"/>
          <p:nvPr/>
        </p:nvSpPr>
        <p:spPr>
          <a:xfrm>
            <a:off x="942703" y="1899954"/>
            <a:ext cx="4247606" cy="27699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jinja2 import Template</a:t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5684250" y="1226554"/>
            <a:ext cx="566955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Primer</a:t>
            </a: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Napisati "Hello world!" aplikaciju koristeći Jinja šablone u Python jeziku, gde je world promenljiva something koju treba render-ovati.</a:t>
            </a:r>
            <a:endParaRPr/>
          </a:p>
        </p:txBody>
      </p:sp>
      <p:sp>
        <p:nvSpPr>
          <p:cNvPr id="337" name="Google Shape;337;p22"/>
          <p:cNvSpPr txBox="1"/>
          <p:nvPr/>
        </p:nvSpPr>
        <p:spPr>
          <a:xfrm>
            <a:off x="5767252" y="2887288"/>
            <a:ext cx="4247606" cy="1015663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jinja2 import Template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 = Template("Hello {{ something }}!")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print(t.render(something="World"))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3"/>
          <p:cNvSpPr txBox="1"/>
          <p:nvPr>
            <p:ph idx="1" type="body"/>
          </p:nvPr>
        </p:nvSpPr>
        <p:spPr>
          <a:xfrm>
            <a:off x="866773" y="1143000"/>
            <a:ext cx="474154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U nastavku obradiće se korišćenje Jinja šablona unutar Flask veb aplikacije.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rPr lang="en-US" sz="2200"/>
              <a:t>Početna flask aplikacija jeste sledeća: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45" name="Google Shape;345;p2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Šabloni za Flask mikroservis</a:t>
            </a:r>
            <a:endParaRPr b="1"/>
          </a:p>
        </p:txBody>
      </p:sp>
      <p:sp>
        <p:nvSpPr>
          <p:cNvPr id="346" name="Google Shape;346;p23"/>
          <p:cNvSpPr txBox="1"/>
          <p:nvPr/>
        </p:nvSpPr>
        <p:spPr>
          <a:xfrm>
            <a:off x="933994" y="2460248"/>
            <a:ext cx="4247606" cy="64633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$env:FLASK_APP = "flask_primer"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$env:FLASK_DEBUG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flask run</a:t>
            </a:r>
            <a:endParaRPr/>
          </a:p>
        </p:txBody>
      </p:sp>
      <p:pic>
        <p:nvPicPr>
          <p:cNvPr id="347" name="Google Shape;3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3"/>
          <p:cNvSpPr txBox="1"/>
          <p:nvPr/>
        </p:nvSpPr>
        <p:spPr>
          <a:xfrm>
            <a:off x="933994" y="3278444"/>
            <a:ext cx="4247606" cy="2123658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@app.route('/home')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"&lt;h2&gt; Pocetna stranica! &lt;/h2&gt;"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@app.route('/about')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about():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"About stranica!"</a:t>
            </a:r>
            <a:endParaRPr/>
          </a:p>
        </p:txBody>
      </p:sp>
      <p:sp>
        <p:nvSpPr>
          <p:cNvPr id="349" name="Google Shape;349;p23"/>
          <p:cNvSpPr txBox="1"/>
          <p:nvPr/>
        </p:nvSpPr>
        <p:spPr>
          <a:xfrm>
            <a:off x="5599613" y="1143000"/>
            <a:ext cx="5725614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Kao i ranije, najpre se importuje flask, i pravi objekat klase Flask.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Definišu se rute kroz dekoratore, sa nekim početnim vrednostima za početnu (home) i about stranice.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Flask podrazumevano pravi serverski proces na localhost-u (IP adresi 127.0.0.1) na portu 5000.</a:t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4802" y="3268069"/>
            <a:ext cx="4480300" cy="188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3682" y="3983115"/>
            <a:ext cx="4480560" cy="188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866773" y="1143000"/>
            <a:ext cx="609137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Unutar tela funkcije home() moguće je napisati i ceo HTML koji se želi prikazati, ali to nije praktično.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Efikasniji način upisa HTML-a jeste pravljenje šablona.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Za početak, treba napraviti direktorijum za šablone (\templates) u radnom direktorijumu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359" name="Google Shape;359;p2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Šabloni za Flask mikroservis</a:t>
            </a:r>
            <a:endParaRPr b="1"/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7106194" y="1256095"/>
            <a:ext cx="4247606" cy="4154984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@app.route('/home')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'''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&lt;h1&gt;My First Heading&lt;/h1&gt;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&lt;p&gt;My first paragraph.&lt;/p&gt;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'''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@app.route('/about')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about():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"About stranica!"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866773" y="3964461"/>
            <a:ext cx="4247606" cy="64633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(directory)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├───templates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└───__pycache__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Unutar direktorijuma za šablone, napraviti šablon za svaku od stranica. Šablon predstavlja HTML dokument. Za home stranicu, datoteka home.html izgledaće:</a:t>
            </a:r>
            <a:endParaRPr/>
          </a:p>
        </p:txBody>
      </p:sp>
      <p:sp>
        <p:nvSpPr>
          <p:cNvPr id="370" name="Google Shape;370;p2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Šabloni za Flask mikroservis</a:t>
            </a:r>
            <a:endParaRPr b="1"/>
          </a:p>
        </p:txBody>
      </p:sp>
      <p:pic>
        <p:nvPicPr>
          <p:cNvPr id="371" name="Google Shape;3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5"/>
          <p:cNvSpPr txBox="1"/>
          <p:nvPr/>
        </p:nvSpPr>
        <p:spPr>
          <a:xfrm>
            <a:off x="838200" y="3222010"/>
            <a:ext cx="4247606" cy="2492990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&lt;title&gt;CS230 – Distribuirani sistemi&lt;/title&gt;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&lt;h1&gt;Pocetna stranica&lt;/h1&gt;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&lt;/html&gt;</a:t>
            </a:r>
            <a:endParaRPr/>
          </a:p>
        </p:txBody>
      </p:sp>
      <p:sp>
        <p:nvSpPr>
          <p:cNvPr id="373" name="Google Shape;373;p25"/>
          <p:cNvSpPr txBox="1"/>
          <p:nvPr/>
        </p:nvSpPr>
        <p:spPr>
          <a:xfrm>
            <a:off x="60960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Nakon kreacije HTML šablona u odgovarajućem direktorijumu, potrebno je i uvesti u modul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render_template 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iz flask paketa.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Nakon toga, umesto vraćanja direktno kodiranog HMTL-a, funkcija treba da vrati poziv funkcije render_template, koji kao string ima HTML dokument.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Podrazumevano, ovaj dokument tražiće se u direktorijumu templates.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Primer03.py</a:t>
            </a:r>
            <a:endParaRPr/>
          </a:p>
        </p:txBody>
      </p:sp>
      <p:sp>
        <p:nvSpPr>
          <p:cNvPr id="381" name="Google Shape;381;p2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Šabloni za Flask mikroservis</a:t>
            </a:r>
            <a:endParaRPr b="1"/>
          </a:p>
        </p:txBody>
      </p:sp>
      <p:pic>
        <p:nvPicPr>
          <p:cNvPr id="382" name="Google Shape;3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6"/>
          <p:cNvSpPr txBox="1"/>
          <p:nvPr/>
        </p:nvSpPr>
        <p:spPr>
          <a:xfrm>
            <a:off x="866773" y="1628342"/>
            <a:ext cx="4247606" cy="138499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Flask, render_template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@app.route('/home')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render_template('home.html')</a:t>
            </a:r>
            <a:endParaRPr/>
          </a:p>
        </p:txBody>
      </p:sp>
      <p:pic>
        <p:nvPicPr>
          <p:cNvPr id="384" name="Google Shape;3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2118" y="1440738"/>
            <a:ext cx="5486400" cy="2309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39773" y="2595355"/>
            <a:ext cx="5486400" cy="230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Pri radu sa savremenim veb aplikacijama statičke stranice nisu dovoljne.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Tokom rada aplikacije, podaci se stalno ažuriraju.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 primeru, veb aplikacija koja je u izradi predstavlja blog. Recimo da je pozivom iz baze podataka dobijena lista imenika koji sadrži sledeće informacije:</a:t>
            </a:r>
            <a:endParaRPr/>
          </a:p>
        </p:txBody>
      </p:sp>
      <p:sp>
        <p:nvSpPr>
          <p:cNvPr id="393" name="Google Shape;393;p2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Dinamičke veb stranice i flask</a:t>
            </a:r>
            <a:endParaRPr b="1"/>
          </a:p>
        </p:txBody>
      </p:sp>
      <p:pic>
        <p:nvPicPr>
          <p:cNvPr id="394" name="Google Shape;3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7"/>
          <p:cNvSpPr txBox="1"/>
          <p:nvPr/>
        </p:nvSpPr>
        <p:spPr>
          <a:xfrm>
            <a:off x="6509926" y="1413691"/>
            <a:ext cx="5290188" cy="3046988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posts_var = 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'author': 'Autor 1',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'title': 'Blog post 1',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'content': 'Sadrzaj prvog posta',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'date_posted': datetime.now()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'author': 'Autor 2',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'title': 'Blog post 2',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'content': 'Sadrzaj drugog posta',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'date_posted': datetime.now()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]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Najpre neka ovaj sadržaj bude direktno kodiran u primer04.py datoteci.</a:t>
            </a:r>
            <a:endParaRPr/>
          </a:p>
        </p:txBody>
      </p:sp>
      <p:sp>
        <p:nvSpPr>
          <p:cNvPr id="403" name="Google Shape;403;p2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Dinamičke veb stranice i flask</a:t>
            </a:r>
            <a:endParaRPr b="1"/>
          </a:p>
        </p:txBody>
      </p:sp>
      <p:pic>
        <p:nvPicPr>
          <p:cNvPr id="404" name="Google Shape;40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8"/>
          <p:cNvSpPr txBox="1"/>
          <p:nvPr/>
        </p:nvSpPr>
        <p:spPr>
          <a:xfrm>
            <a:off x="860240" y="1985359"/>
            <a:ext cx="5290188" cy="3785652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Flask, render_template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datetime import datetime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posts_var = [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'author': 'Autor 1',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'title': 'Blog post 1',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'content': 'Sadrzaj prvog posta',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'date_posted': datetime.now()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'author': 'Autor 2',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'title': 'Blog post 2',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'content': 'Sadrzaj drugog posta',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'date_posted': datetime.now()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]</a:t>
            </a:r>
            <a:endParaRPr/>
          </a:p>
        </p:txBody>
      </p:sp>
      <p:sp>
        <p:nvSpPr>
          <p:cNvPr id="406" name="Google Shape;406;p28"/>
          <p:cNvSpPr txBox="1"/>
          <p:nvPr/>
        </p:nvSpPr>
        <p:spPr>
          <a:xfrm>
            <a:off x="6390181" y="1985358"/>
            <a:ext cx="5392515" cy="1754326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@app.route('/home')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render_template('home.html', posts=posts_var)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@app.route('/about')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about():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render_template('about.html')</a:t>
            </a:r>
            <a:endParaRPr/>
          </a:p>
        </p:txBody>
      </p:sp>
      <p:sp>
        <p:nvSpPr>
          <p:cNvPr id="407" name="Google Shape;407;p28"/>
          <p:cNvSpPr txBox="1"/>
          <p:nvPr/>
        </p:nvSpPr>
        <p:spPr>
          <a:xfrm>
            <a:off x="6390181" y="3878185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 funkciji koja vraća glavnu stranicu, u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render_template 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funkciji dodat je argument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posts=posts_var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koji označava da u šablonu, kada naiđe na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posts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treba da zameni sa promenljivom 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posts_var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9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Unutar šablona za home stranicu (\templates\home.html) treba ubaciti sadržaj promenljive posts_var.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Po pozivu funkcije render_template, sadržaj datoteke posts_var nalazi se u posts datoteci (posts=posts_var).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Često se koriste ista imena za promenljive koje se nalaze u šablonu i koje se prosleđuju šablonu. Međutim, ovde je namerno odvojeno da bi se razumelo koja se promenljiva gde navodi.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Izgled HTML datoteke sada je:</a:t>
            </a:r>
            <a:endParaRPr/>
          </a:p>
        </p:txBody>
      </p:sp>
      <p:sp>
        <p:nvSpPr>
          <p:cNvPr id="415" name="Google Shape;415;p2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Dinamičke veb stranice i flask</a:t>
            </a:r>
            <a:endParaRPr b="1"/>
          </a:p>
        </p:txBody>
      </p:sp>
      <p:pic>
        <p:nvPicPr>
          <p:cNvPr id="416" name="Google Shape;4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6364056" y="1252483"/>
            <a:ext cx="5392515" cy="452431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if title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 -  {{ title }}&lt;/title&gt;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else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endif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 for post in posts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&lt;h1&gt;{{ post.title }}&lt;/h1&gt;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&lt;p&gt; By {{ post.author }} on {{ post.date_posted }}&lt;/p&gt;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&lt;p&gt;{{ post.content }}&lt;/p&gt;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endfor%}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&lt;/html&gt;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Funkcija prve klase </a:t>
            </a:r>
            <a:r>
              <a:rPr lang="en-US"/>
              <a:t>(</a:t>
            </a:r>
            <a:r>
              <a:rPr i="1" lang="en-US"/>
              <a:t>first class function</a:t>
            </a:r>
            <a:r>
              <a:rPr lang="en-US"/>
              <a:t>) jeste sposobnost programskoj jezika da tretira funkciju kao </a:t>
            </a:r>
            <a:r>
              <a:rPr b="1" lang="en-US"/>
              <a:t>objekat prve klase </a:t>
            </a:r>
            <a:r>
              <a:rPr lang="en-US"/>
              <a:t>(</a:t>
            </a:r>
            <a:r>
              <a:rPr i="1" lang="en-US"/>
              <a:t>first class citizen</a:t>
            </a:r>
            <a:r>
              <a:rPr lang="en-US"/>
              <a:t>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Objekat prve klase predstavlja entitet koji podržava sve operacije koje su dozvoljene ostalim entitetima, i uključuju prosleđivanje kao argument, povratna vrednost funkcije, kao i dodelu vrednosti promenljivoj.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To znači da jezik podržava slanje funkcija kao argumente drugim funkcijama, pri čemu ih vraća kao vrednost drugih funkcija i dodeljuje ih promenljivama ili ih čuva u strukturama podataka.</a:t>
            </a:r>
            <a:endParaRPr/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0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 HTML šablonu obe stranice, može se postaviti uslov da ukoliko postoji promenljiva title, da sadržaj promenljive title bude naslov stranice, a ukoliko nije ispunjen uslov, da bude neko podrazumevani naslov.</a:t>
            </a:r>
            <a:endParaRPr/>
          </a:p>
        </p:txBody>
      </p:sp>
      <p:sp>
        <p:nvSpPr>
          <p:cNvPr id="425" name="Google Shape;425;p3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Dinamičke veb stranice i flask</a:t>
            </a:r>
            <a:endParaRPr b="1"/>
          </a:p>
        </p:txBody>
      </p:sp>
      <p:pic>
        <p:nvPicPr>
          <p:cNvPr id="426" name="Google Shape;42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0"/>
          <p:cNvSpPr txBox="1"/>
          <p:nvPr/>
        </p:nvSpPr>
        <p:spPr>
          <a:xfrm>
            <a:off x="6364056" y="1252483"/>
            <a:ext cx="5392515" cy="3231654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if title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 -  {{ title }}&lt;/title&gt;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else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endif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&lt;h1&gt;About stranica&lt;/h1&gt;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&lt;/html&gt;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1"/>
          <p:cNvSpPr txBox="1"/>
          <p:nvPr>
            <p:ph idx="1" type="body"/>
          </p:nvPr>
        </p:nvSpPr>
        <p:spPr>
          <a:xfrm>
            <a:off x="838200" y="1143000"/>
            <a:ext cx="522922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Primećuje se da je šablon koji se koristi za home i about stranicu jako sličan, samo se razlikuje deo sa tagom &lt;body&gt;. Zbog toga, moguće je napraviti opšti šablon, kojeg će ostali šabloni naslediti, dok će određene blokove zadržati.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Najpre, unutar templates direktorijuma treba napraviti novu datoteku </a:t>
            </a:r>
            <a:r>
              <a:rPr b="1" lang="en-US"/>
              <a:t>layout.html</a:t>
            </a:r>
            <a:r>
              <a:rPr lang="en-US"/>
              <a:t>. Ovo će biti datoteka opšteg šablona.</a:t>
            </a:r>
            <a:endParaRPr/>
          </a:p>
        </p:txBody>
      </p:sp>
      <p:sp>
        <p:nvSpPr>
          <p:cNvPr id="435" name="Google Shape;435;p3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Nasleđivanje šablona</a:t>
            </a:r>
            <a:endParaRPr b="1"/>
          </a:p>
        </p:txBody>
      </p:sp>
      <p:pic>
        <p:nvPicPr>
          <p:cNvPr id="436" name="Google Shape;4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1" y="170011"/>
            <a:ext cx="2150704" cy="84235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1"/>
          <p:cNvSpPr txBox="1"/>
          <p:nvPr/>
        </p:nvSpPr>
        <p:spPr>
          <a:xfrm>
            <a:off x="6364056" y="1252483"/>
            <a:ext cx="5392515" cy="2862322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&lt;html&gt;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if title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 -  {{ title }}&lt;/title&gt;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else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&lt;title&gt;Flask Blog&lt;/title&gt;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endif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&lt;/head&gt;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block content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{% endblock %}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&lt;/body&gt;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&lt;/html&gt;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idx="1" type="body"/>
          </p:nvPr>
        </p:nvSpPr>
        <p:spPr>
          <a:xfrm>
            <a:off x="866775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novo virtuelno okruženje u Python-u pod nazivom </a:t>
            </a:r>
            <a:r>
              <a:rPr b="1" lang="en-US"/>
              <a:t>venv</a:t>
            </a:r>
            <a:r>
              <a:rPr lang="en-US"/>
              <a:t>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Instalirati paket flask.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Flask aplikaciju sa rutama za stranicu "static", koja se nalazi u funkciji prva_strana u kojoj treba ukucati zadat HTML kod.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Napomena: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HTML kod za stranicu static se nalazi u posebnoj datoteci. Treba uvesti funkciju prva_strana u glavnu datoteku.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45" name="Google Shape;445;p32"/>
          <p:cNvSpPr txBox="1"/>
          <p:nvPr>
            <p:ph type="title"/>
          </p:nvPr>
        </p:nvSpPr>
        <p:spPr>
          <a:xfrm>
            <a:off x="838200" y="398695"/>
            <a:ext cx="10515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Zadatak #1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3"/>
          <p:cNvSpPr txBox="1"/>
          <p:nvPr>
            <p:ph idx="1" type="body"/>
          </p:nvPr>
        </p:nvSpPr>
        <p:spPr>
          <a:xfrm>
            <a:off x="866776" y="1143000"/>
            <a:ext cx="5229224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Rešenje: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 terminalu treba uraditi sledeće: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Datoteka </a:t>
            </a:r>
            <a:r>
              <a:rPr b="1" lang="en-US"/>
              <a:t>PV01.py</a:t>
            </a:r>
            <a:r>
              <a:rPr lang="en-US"/>
              <a:t>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53" name="Google Shape;453;p3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Zadatak #1</a:t>
            </a:r>
            <a:endParaRPr/>
          </a:p>
        </p:txBody>
      </p:sp>
      <p:sp>
        <p:nvSpPr>
          <p:cNvPr id="454" name="Google Shape;454;p33"/>
          <p:cNvSpPr txBox="1"/>
          <p:nvPr/>
        </p:nvSpPr>
        <p:spPr>
          <a:xfrm>
            <a:off x="866775" y="2220178"/>
            <a:ext cx="4174150" cy="46166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C:\python -m venv venv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(venv) C:\pip install flask</a:t>
            </a:r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838200" y="3506846"/>
            <a:ext cx="4174150" cy="2308324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flask import Flask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from PV01_strana01 import prva_strana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app = Flask(__name__)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hello_world():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'Hello, World!'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@app.route('/static')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page01():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content = prva_strana()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content </a:t>
            </a:r>
            <a:endParaRPr/>
          </a:p>
        </p:txBody>
      </p:sp>
      <p:sp>
        <p:nvSpPr>
          <p:cNvPr id="456" name="Google Shape;456;p33"/>
          <p:cNvSpPr txBox="1"/>
          <p:nvPr/>
        </p:nvSpPr>
        <p:spPr>
          <a:xfrm>
            <a:off x="6124576" y="1143000"/>
            <a:ext cx="5200648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Datoteka</a:t>
            </a: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PV01_strana01.py: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6145826" y="2220178"/>
            <a:ext cx="4174150" cy="46166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prva_strana():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 = ””” Ovde uvaciti HTML ”””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"/>
          <p:cNvSpPr txBox="1"/>
          <p:nvPr>
            <p:ph idx="1" type="body"/>
          </p:nvPr>
        </p:nvSpPr>
        <p:spPr>
          <a:xfrm>
            <a:off x="866775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Zadatak #1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virtuelno okruženje naziva </a:t>
            </a:r>
            <a:r>
              <a:rPr b="1" lang="en-US"/>
              <a:t>venv</a:t>
            </a:r>
            <a:r>
              <a:rPr lang="en-US"/>
              <a:t> i u njemu instalirati tri paketa po izvoru.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Napisati kratak program koji će koristiti funkcije iz tih paketa. Zatim, u terminalu (u venv okruženju) exportovati </a:t>
            </a:r>
            <a:r>
              <a:rPr b="1" lang="en-US"/>
              <a:t>pip freeze</a:t>
            </a:r>
            <a:r>
              <a:rPr lang="en-US"/>
              <a:t> komandu kao kao </a:t>
            </a:r>
            <a:r>
              <a:rPr b="1" lang="en-US"/>
              <a:t>requirements.txt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Zadatak #2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jednostavnu flask aplikaciju sa statičkim stranicama (minimum dve strane). Ubaciti HTML za svaku od strana po želji.</a:t>
            </a:r>
            <a:endParaRPr/>
          </a:p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Individualne vežbe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1" lang="en-US"/>
              <a:t>Nivo 1:</a:t>
            </a:r>
            <a:endParaRPr b="1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rabicPeriod"/>
            </a:pPr>
            <a:r>
              <a:rPr lang="en-US"/>
              <a:t>Napisti funkciju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write_text_to_file()</a:t>
            </a:r>
            <a:r>
              <a:rPr lang="en-US"/>
              <a:t> koja od teksta unetog sa tastature upisuje u datoteku text.txt. Zatim, napraviti wrapper funkciju koja proširuje funkcionalnost originalne funkcije tako što upisuje tekst sve malim slovima.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rabicPeriod"/>
            </a:pPr>
            <a:r>
              <a:rPr lang="en-US"/>
              <a:t>Napisati funkciju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calculate_sum(n) </a:t>
            </a:r>
            <a:r>
              <a:rPr lang="en-US"/>
              <a:t>koja računa sumu od 0 do broja n (uključujući i n). Zatim, napraviti wrapper funkciju koja proširuje funkcionalnost originalne funkcije tako što štampa koliko je bilo potrebno da se originalna funkcija izvrši.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rabicPeriod"/>
            </a:pPr>
            <a:r>
              <a:rPr lang="en-US"/>
              <a:t>Napisati funkciju koja množi dva broja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multiply_a_b_(a,b)</a:t>
            </a:r>
            <a:r>
              <a:rPr lang="en-US"/>
              <a:t>. Zatim, napraviti wrapper funkciju koja proširuje funkcionalnost originalne funkcije tako što od nje računa površinu pravougaonika stranice a i b. Wrapper funkcija proverava da li su uneti brojevi pozitivni, i vraća grešku ako neki od brojeva nije.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rabicPeriod"/>
            </a:pPr>
            <a:r>
              <a:rPr lang="en-US"/>
              <a:t>Napisati wrapper funkciju koja proširuje funkcionalnost proizvoljne funkcije tako što dodaje u konzoli štampu koja se funkcija poziva, koji su argumenti, i javlja kada se funkcija završi.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AutoNum type="arabicPeriod"/>
            </a:pPr>
            <a:r>
              <a:rPr lang="en-US"/>
              <a:t>Napisati wrapper funkciju koja proširuje funkcionalnost proizvoljne funkcije tako što dodaje u datoteci log.txt upisuje koja se funkcija poziva i ukoliko sati, koji su argumenti, i vreme se funkcija završi.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473" name="Google Shape;473;p3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3200"/>
              <a:buFont typeface="Calibri"/>
              <a:buNone/>
            </a:pPr>
            <a:r>
              <a:rPr b="1" lang="en-US" sz="3200"/>
              <a:t>Domaći zadatak #01:  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broj_indeksa mod5 + 1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6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Nivo 2: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Napraviti jednostavnu flask aplikaciju sa statičkim HTML stranicama.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Sve raditi u virtuelnom okruženju naziva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venv</a:t>
            </a:r>
            <a:r>
              <a:rPr lang="en-US"/>
              <a:t>. U teminalu exportovati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pip freeze </a:t>
            </a:r>
            <a:r>
              <a:rPr lang="en-US"/>
              <a:t>komandu kao </a:t>
            </a: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requirements.txt</a:t>
            </a:r>
            <a:r>
              <a:rPr lang="en-US"/>
              <a:t>. 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Nivo 3: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Istražiti pojam funkcijskog zatvorenja – dati primer u Python jeziku i nekom drugom programskom jeziku</a:t>
            </a:r>
            <a:endParaRPr/>
          </a:p>
        </p:txBody>
      </p:sp>
      <p:sp>
        <p:nvSpPr>
          <p:cNvPr id="481" name="Google Shape;481;p3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Domaći zadatak #01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idx="1" type="body"/>
          </p:nvPr>
        </p:nvSpPr>
        <p:spPr>
          <a:xfrm>
            <a:off x="866774" y="1143000"/>
            <a:ext cx="412323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Primer #1: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Napisati funkciju square, koja uzima parametar </a:t>
            </a:r>
            <a:r>
              <a:rPr b="1" lang="en-US"/>
              <a:t>x</a:t>
            </a:r>
            <a:r>
              <a:rPr lang="en-US"/>
              <a:t> i vraća kvadriranu vrednost ulaznog parametra. Zatim štampati funkciju sa nekim prirodnim brojem, kao i štampati funkciju bez promenljivih i bez zagrada (tj. bez poziva funkcije).</a:t>
            </a:r>
            <a:endParaRPr/>
          </a:p>
        </p:txBody>
      </p:sp>
      <p:sp>
        <p:nvSpPr>
          <p:cNvPr id="159" name="Google Shape;159;p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  <p:sp>
        <p:nvSpPr>
          <p:cNvPr id="160" name="Google Shape;160;p4"/>
          <p:cNvSpPr txBox="1"/>
          <p:nvPr/>
        </p:nvSpPr>
        <p:spPr>
          <a:xfrm>
            <a:off x="5909037" y="1383804"/>
            <a:ext cx="4174150" cy="120032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funkcija prve klase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square(x):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x * 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 square(5) 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 square )</a:t>
            </a: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5909037" y="3812203"/>
            <a:ext cx="41741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Može se videti da prilikom drugog poziva štampanja, kada se pozvala funkcija kao promenljiva, izlaz vraća da je objekat funkcija square na nekoj memorijskoj lokaciji.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"/>
          <p:cNvSpPr txBox="1"/>
          <p:nvPr/>
        </p:nvSpPr>
        <p:spPr>
          <a:xfrm>
            <a:off x="5909037" y="2905829"/>
            <a:ext cx="4174150" cy="46166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&lt;function square at 0x00D77808&gt;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866774" y="1143000"/>
            <a:ext cx="412323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Primer #2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Koristeći funkciju square iz primera #1, napraviti dve promenljive, f_1 i f_2. Prva promenljiva uzima vrednost funkcije za parametar 5, dok druga promenljiva uzima vrednost same funkcije.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Ukoliko programski jezik podržava funkcije prve klase, onda se pri definisanju funkcije kao parametar proslediti i neka druga funkcija.</a:t>
            </a:r>
            <a:endParaRPr/>
          </a:p>
        </p:txBody>
      </p:sp>
      <p:sp>
        <p:nvSpPr>
          <p:cNvPr id="170" name="Google Shape;170;p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  <p:sp>
        <p:nvSpPr>
          <p:cNvPr id="171" name="Google Shape;171;p5"/>
          <p:cNvSpPr txBox="1"/>
          <p:nvPr/>
        </p:nvSpPr>
        <p:spPr>
          <a:xfrm>
            <a:off x="5909037" y="1383804"/>
            <a:ext cx="4174150" cy="138499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primer #2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f_1 = square(5)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f_2 = square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print(f_1)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print(f_2)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print(f_2(5))</a:t>
            </a:r>
            <a:endParaRPr/>
          </a:p>
        </p:txBody>
      </p:sp>
      <p:sp>
        <p:nvSpPr>
          <p:cNvPr id="172" name="Google Shape;172;p5"/>
          <p:cNvSpPr/>
          <p:nvPr/>
        </p:nvSpPr>
        <p:spPr>
          <a:xfrm>
            <a:off x="5909037" y="3812203"/>
            <a:ext cx="417415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Promenljiva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f_1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je pozvala funkciju square za parametar 5, pa se njoj dodelila vrednost izlaza funkcije. Međutim, promenljivoj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f_2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se dodelila sama funkcija, tako da je sada moguće pozvati funkciju </a:t>
            </a: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f_2</a:t>
            </a: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koja je identična kao funkcija square.</a:t>
            </a:r>
            <a:endParaRPr/>
          </a:p>
        </p:txBody>
      </p:sp>
      <p:sp>
        <p:nvSpPr>
          <p:cNvPr id="173" name="Google Shape;173;p5"/>
          <p:cNvSpPr txBox="1"/>
          <p:nvPr/>
        </p:nvSpPr>
        <p:spPr>
          <a:xfrm>
            <a:off x="5909037" y="2967335"/>
            <a:ext cx="4174150" cy="64633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&lt;function square at 0x01027808&gt;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866774" y="1143000"/>
            <a:ext cx="412323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1" lang="en-US"/>
              <a:t>Primer #3: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Napisati funkciju </a:t>
            </a:r>
            <a:r>
              <a:rPr b="1" lang="en-US"/>
              <a:t>my_map</a:t>
            </a:r>
            <a:r>
              <a:rPr lang="en-US"/>
              <a:t>, koja ima dva parametara: parametar </a:t>
            </a:r>
            <a:r>
              <a:rPr b="1" lang="en-US"/>
              <a:t>func</a:t>
            </a:r>
            <a:r>
              <a:rPr lang="en-US"/>
              <a:t> je funkcija, dok je drugi parametar lista </a:t>
            </a:r>
            <a:r>
              <a:rPr b="1" lang="en-US"/>
              <a:t>list_arg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Unutar funkcije, za sve elemente parametra </a:t>
            </a:r>
            <a:r>
              <a:rPr b="1" lang="en-US"/>
              <a:t>list_arg </a:t>
            </a:r>
            <a:r>
              <a:rPr lang="en-US"/>
              <a:t>pozivati funkciju </a:t>
            </a:r>
            <a:r>
              <a:rPr b="1" lang="en-US"/>
              <a:t>func</a:t>
            </a:r>
            <a:r>
              <a:rPr lang="en-US"/>
              <a:t>, i smestiti u listu </a:t>
            </a:r>
            <a:r>
              <a:rPr b="1" lang="en-US"/>
              <a:t>result</a:t>
            </a:r>
            <a:r>
              <a:rPr lang="en-US"/>
              <a:t>, koju treba vratiti kao povratnu vrednost.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Isprobati funkcionalnost za funkcije </a:t>
            </a:r>
            <a:r>
              <a:rPr b="1" lang="en-US"/>
              <a:t>square(x)</a:t>
            </a:r>
            <a:r>
              <a:rPr lang="en-US"/>
              <a:t>, koja vraća </a:t>
            </a:r>
            <a:r>
              <a:rPr b="1" lang="en-US"/>
              <a:t>x</a:t>
            </a:r>
            <a:r>
              <a:rPr b="1" baseline="30000" lang="en-US"/>
              <a:t>2</a:t>
            </a:r>
            <a:r>
              <a:rPr lang="en-US"/>
              <a:t>, i funkciju </a:t>
            </a:r>
            <a:r>
              <a:rPr b="1" lang="en-US"/>
              <a:t>cube(x)</a:t>
            </a:r>
            <a:r>
              <a:rPr lang="en-US"/>
              <a:t>, koja vraća </a:t>
            </a:r>
            <a:r>
              <a:rPr b="1" lang="en-US"/>
              <a:t>x</a:t>
            </a:r>
            <a:r>
              <a:rPr b="1" baseline="30000" lang="en-US"/>
              <a:t>3</a:t>
            </a:r>
            <a:endParaRPr/>
          </a:p>
        </p:txBody>
      </p:sp>
      <p:sp>
        <p:nvSpPr>
          <p:cNvPr id="181" name="Google Shape;181;p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  <p:sp>
        <p:nvSpPr>
          <p:cNvPr id="182" name="Google Shape;182;p6"/>
          <p:cNvSpPr txBox="1"/>
          <p:nvPr/>
        </p:nvSpPr>
        <p:spPr>
          <a:xfrm>
            <a:off x="5909037" y="1383804"/>
            <a:ext cx="4174150" cy="3231654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funkcija kao parametar druge funkcije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my_map(func, arg_lst):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result = 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for item in arg_lst: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result.append(func(item))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result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square(x):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x*x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cube(x):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x*x*x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lst = [1,2,3,4,5]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print(my_map(square, lst))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print(my_map(cube, lst))</a:t>
            </a:r>
            <a:endParaRPr/>
          </a:p>
        </p:txBody>
      </p:sp>
      <p:sp>
        <p:nvSpPr>
          <p:cNvPr id="183" name="Google Shape;183;p6"/>
          <p:cNvSpPr txBox="1"/>
          <p:nvPr/>
        </p:nvSpPr>
        <p:spPr>
          <a:xfrm>
            <a:off x="5909037" y="4848390"/>
            <a:ext cx="4174150" cy="461665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[1, 4, 9, 16, 25]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&gt;&gt;&gt; [1, 8, 27, 64, 125]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idx="1" type="body"/>
          </p:nvPr>
        </p:nvSpPr>
        <p:spPr>
          <a:xfrm>
            <a:off x="866774" y="1143000"/>
            <a:ext cx="1048702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Prema wikipediji, pojam zatvorenje, leksičko zatvorenje ili </a:t>
            </a:r>
            <a:r>
              <a:rPr b="1" lang="en-US"/>
              <a:t>funkcijsko zatvorenje</a:t>
            </a:r>
            <a:r>
              <a:rPr lang="en-US"/>
              <a:t> (</a:t>
            </a:r>
            <a:r>
              <a:rPr i="1" lang="en-US"/>
              <a:t>closure</a:t>
            </a:r>
            <a:r>
              <a:rPr lang="en-US"/>
              <a:t>), je tehnika za implementaciju leksički obuhvaćenog vezivanja imena u jeziku sa funkcijama prve klase.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 baseline="30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Praktično, zatvorenje je zapis koji čuva funkciju zajedno sa okruženjem. Okruženje je preslikavanje koje povezuje svaku slobodnu promenljivu neke funkcije (promenljive koje se koriste kao lokalne, ali su definisane u obuhvatajućem opsegu), sa vrednošću ili referencom na koju je ime vezano kada je zatvorenje kreirano.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Zatvorenje omogućava funkciji da pristupi uhvaćenim promenljivim kroz kopije vrednosti ili referenci koje se odnose na zatvorenje, čak i kada je funkcija pozvana izvan njihovih opsega.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 baseline="30000"/>
          </a:p>
        </p:txBody>
      </p:sp>
      <p:sp>
        <p:nvSpPr>
          <p:cNvPr id="191" name="Google Shape;191;p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866774" y="1143000"/>
            <a:ext cx="5769157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1" lang="en-US"/>
              <a:t>Primer #4: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Napisati funkciju </a:t>
            </a:r>
            <a:r>
              <a:rPr b="1" lang="en-US"/>
              <a:t>outer_func </a:t>
            </a:r>
            <a:r>
              <a:rPr lang="en-US"/>
              <a:t>koja nema ulazne parametre. Unutar funkcije, napraviti lokalnu promenljivu </a:t>
            </a:r>
            <a:r>
              <a:rPr b="1" lang="en-US"/>
              <a:t>message</a:t>
            </a:r>
            <a:r>
              <a:rPr lang="en-US"/>
              <a:t> koja ima vrednost "Hello, World!". Takođe, unutar funkcije napraviti novu funkciju </a:t>
            </a:r>
            <a:r>
              <a:rPr b="1" lang="en-US"/>
              <a:t>inner_func</a:t>
            </a:r>
            <a:r>
              <a:rPr lang="en-US"/>
              <a:t>, koja nema parametre. U telu unutrašnje funkcije štampati promenljivu </a:t>
            </a:r>
            <a:r>
              <a:rPr b="1" lang="en-US"/>
              <a:t>message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Kao povratnu vrednost spoljašnje funkcije vratiti 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lphaLcParenR"/>
            </a:pPr>
            <a:r>
              <a:rPr i="1" lang="en-US"/>
              <a:t>poziv</a:t>
            </a:r>
            <a:r>
              <a:rPr lang="en-US"/>
              <a:t> funkcije inner_func,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AutoNum type="alphaLcParenR"/>
            </a:pPr>
            <a:r>
              <a:rPr lang="en-US"/>
              <a:t>samo funkciju inner_func.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Diskutovati rezultate kada se pozove </a:t>
            </a:r>
            <a:r>
              <a:rPr b="1" lang="en-US"/>
              <a:t>outer_func()</a:t>
            </a:r>
            <a:r>
              <a:rPr lang="en-US"/>
              <a:t>.</a:t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Funkcijsko zatvorenje</a:t>
            </a:r>
            <a:endParaRPr b="1"/>
          </a:p>
        </p:txBody>
      </p:sp>
      <p:sp>
        <p:nvSpPr>
          <p:cNvPr id="200" name="Google Shape;200;p8"/>
          <p:cNvSpPr txBox="1"/>
          <p:nvPr/>
        </p:nvSpPr>
        <p:spPr>
          <a:xfrm>
            <a:off x="7179650" y="1383804"/>
            <a:ext cx="4174150" cy="2862322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zatvorenje funkcije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outer_func():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message = 'Hello, World!'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def inner_func():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print(message)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inner_func()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# return inner_func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outer_func()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my_func = outer_func()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print(my_func)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print(my_func.__name__)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Sadržaj:</a:t>
            </a:r>
            <a:endParaRPr b="1"/>
          </a:p>
        </p:txBody>
      </p:sp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Funkcijsko zatvorenje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b="1" lang="en-US"/>
              <a:t>Dekoratori u Python jeziku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Flask paket i izrada jednostavne web aplikacije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2015-09-11T12:39:33Z</dcterms:created>
  <dc:creator>dizajn sluzba;Nemanja Zdravkovic</dc:creator>
</cp:coreProperties>
</file>